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6" r:id="rId2"/>
    <p:sldId id="257" r:id="rId3"/>
    <p:sldId id="261" r:id="rId4"/>
    <p:sldId id="259" r:id="rId5"/>
    <p:sldId id="267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307" r:id="rId37"/>
    <p:sldId id="308" r:id="rId38"/>
    <p:sldId id="309" r:id="rId39"/>
    <p:sldId id="310" r:id="rId40"/>
    <p:sldId id="311" r:id="rId41"/>
    <p:sldId id="312" r:id="rId42"/>
    <p:sldId id="314" r:id="rId4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69802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13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05-09-2015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691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05-09-2015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3075057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6. Política comercial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6.4. </a:t>
            </a:r>
            <a:r>
              <a:rPr lang="fr-FR" sz="2800" b="1" dirty="0" err="1" smtClean="0"/>
              <a:t>Ciclos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negociais</a:t>
            </a:r>
            <a:r>
              <a:rPr lang="fr-FR" sz="2800" b="1" dirty="0" smtClean="0"/>
              <a:t> no </a:t>
            </a:r>
            <a:r>
              <a:rPr lang="fr-FR" sz="2800" b="1" dirty="0" err="1" smtClean="0"/>
              <a:t>âmbito</a:t>
            </a:r>
            <a:r>
              <a:rPr lang="fr-FR" sz="2800" b="1" dirty="0" smtClean="0"/>
              <a:t> do ex-GATT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38802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/>
              <a:t>* Média </a:t>
            </a:r>
            <a:r>
              <a:rPr lang="fr-FR" dirty="0" err="1" smtClean="0"/>
              <a:t>ponderada</a:t>
            </a:r>
            <a:r>
              <a:rPr lang="fr-FR" dirty="0" smtClean="0"/>
              <a:t> pelas </a:t>
            </a:r>
            <a:r>
              <a:rPr lang="fr-FR" dirty="0" err="1" smtClean="0"/>
              <a:t>importações</a:t>
            </a:r>
            <a:endParaRPr lang="pt-PT" dirty="0" smtClean="0"/>
          </a:p>
          <a:p>
            <a:r>
              <a:rPr lang="fr-FR" dirty="0" smtClean="0"/>
              <a:t>** </a:t>
            </a:r>
            <a:r>
              <a:rPr lang="fr-FR" dirty="0" err="1" smtClean="0"/>
              <a:t>Estimativa</a:t>
            </a:r>
            <a:endParaRPr lang="pt-PT" dirty="0" smtClean="0"/>
          </a:p>
          <a:p>
            <a:r>
              <a:rPr lang="fr-FR" i="1" dirty="0" smtClean="0"/>
              <a:t>Fonte</a:t>
            </a:r>
            <a:r>
              <a:rPr lang="fr-FR" dirty="0" smtClean="0"/>
              <a:t>: GATT e </a:t>
            </a:r>
            <a:r>
              <a:rPr lang="fr-FR" dirty="0" err="1" smtClean="0"/>
              <a:t>Rainelli</a:t>
            </a:r>
            <a:r>
              <a:rPr lang="fr-FR" dirty="0" smtClean="0"/>
              <a:t> (1998)</a:t>
            </a:r>
            <a:endParaRPr lang="pt-PT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0" y="836712"/>
          <a:ext cx="9143999" cy="4572000"/>
        </p:xfrm>
        <a:graphic>
          <a:graphicData uri="http://schemas.openxmlformats.org/drawingml/2006/table">
            <a:tbl>
              <a:tblPr/>
              <a:tblGrid>
                <a:gridCol w="1828243"/>
                <a:gridCol w="1828939"/>
                <a:gridCol w="1828939"/>
                <a:gridCol w="1828939"/>
                <a:gridCol w="1828939"/>
              </a:tblGrid>
              <a:tr h="400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Ciclo</a:t>
                      </a:r>
                      <a:r>
                        <a:rPr lang="fr-FR" sz="2000" b="1" kern="0" dirty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fr-FR" sz="20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negociações</a:t>
                      </a:r>
                      <a:endParaRPr lang="pt-PT" sz="2000" b="1" kern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cs typeface="Times New Roman" pitchFamily="18" charset="0"/>
                        </a:rPr>
                        <a:t>Ano</a:t>
                      </a:r>
                      <a:endParaRPr lang="pt-PT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Direito médio pré-ciclo* (%)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Redução média dos direitos (%)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Genebra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1947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Annecy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1949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8**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Torquay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1951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Dillon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1960-1961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Kennedy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1964-1967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Tokyo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1973-1979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Uruguay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1986-1994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Doha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2001-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t (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)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7332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endParaRPr lang="pt-PT" sz="2800" dirty="0" smtClean="0"/>
          </a:p>
          <a:p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220486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515719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299695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270892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425618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400506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425618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400506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425618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400506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386104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41418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386104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41418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41418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407203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379898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407203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52292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501024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232261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306714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462131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378904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407203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524259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524259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524259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524259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40275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37989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protecção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que </a:t>
            </a:r>
            <a:r>
              <a:rPr lang="fr-FR" sz="2800" dirty="0" err="1" smtClean="0"/>
              <a:t>concorre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endParaRPr lang="pt-PT" sz="2800" dirty="0" smtClean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112474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407707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191683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162880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317606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292494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278092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278092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271886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414908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39301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12424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19870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35411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270892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416247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29474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27188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112474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407707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191683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162880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317606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292494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278092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278092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271886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414908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39301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12424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19870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35411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270892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416247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29474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27188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consumidor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ABHF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5091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ABDC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112474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407707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191683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162880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317606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292494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278092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278092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271886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414908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39301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12424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19870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35411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270892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416247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29474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27188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5172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CEGF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CDE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FGH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t (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)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4283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r>
              <a:rPr lang="fr-FR" sz="2800" dirty="0" smtClean="0"/>
              <a:t> e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r>
              <a:rPr lang="fr-FR" sz="2800" baseline="-25000" dirty="0" err="1" smtClean="0"/>
              <a:t>RM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2060848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5157192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2636912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2700387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3789040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3212976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4143474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3861048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386104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3861048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4143474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4143474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4233962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4077072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375453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378395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999979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40291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41434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95932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41434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36862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95932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40770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2070199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258772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3717032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3136999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5157192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4783237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4919762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consumidor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xP’xDF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xP’xBA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858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DBGH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851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</a:t>
            </a:r>
            <a:r>
              <a:rPr lang="fr-FR" sz="2800" dirty="0" err="1" smtClean="0"/>
              <a:t>Nulo</a:t>
            </a:r>
            <a:r>
              <a:rPr lang="fr-FR" sz="2800" dirty="0" smtClean="0"/>
              <a:t> se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CEHG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 smtClean="0"/>
          </a:p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</a:t>
            </a:r>
            <a:r>
              <a:rPr lang="fr-FR" sz="2800" dirty="0" err="1" smtClean="0"/>
              <a:t>Positivo</a:t>
            </a:r>
            <a:r>
              <a:rPr lang="fr-FR" sz="2800" dirty="0" smtClean="0"/>
              <a:t> se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&gt;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CEHG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 smtClean="0"/>
          </a:p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</a:t>
            </a:r>
            <a:r>
              <a:rPr lang="fr-FR" sz="2800" dirty="0" err="1" smtClean="0"/>
              <a:t>Benefício</a:t>
            </a:r>
            <a:r>
              <a:rPr lang="fr-FR" sz="2800" dirty="0" smtClean="0"/>
              <a:t> se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&lt;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CEHG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Apresentar</a:t>
            </a:r>
            <a:r>
              <a:rPr lang="fr-FR" sz="2800" dirty="0" smtClean="0"/>
              <a:t> </a:t>
            </a:r>
            <a:r>
              <a:rPr lang="fr-FR" sz="2800" dirty="0" err="1" smtClean="0"/>
              <a:t>alguns</a:t>
            </a:r>
            <a:r>
              <a:rPr lang="fr-FR" sz="2800" dirty="0" smtClean="0"/>
              <a:t> </a:t>
            </a:r>
            <a:r>
              <a:rPr lang="fr-FR" sz="2800" dirty="0" err="1" smtClean="0"/>
              <a:t>elementos</a:t>
            </a:r>
            <a:r>
              <a:rPr lang="fr-FR" sz="2800" dirty="0" smtClean="0"/>
              <a:t> </a:t>
            </a:r>
            <a:r>
              <a:rPr lang="fr-FR" sz="2800" dirty="0" err="1" smtClean="0"/>
              <a:t>gerais</a:t>
            </a:r>
            <a:r>
              <a:rPr lang="fr-FR" sz="2800" dirty="0" smtClean="0"/>
              <a:t> da OMC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35496" y="170080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Estudar</a:t>
            </a:r>
            <a:r>
              <a:rPr lang="fr-FR" sz="2800" dirty="0" smtClean="0"/>
              <a:t> a forma </a:t>
            </a:r>
            <a:r>
              <a:rPr lang="fr-FR" sz="2800" dirty="0" err="1" smtClean="0"/>
              <a:t>como</a:t>
            </a:r>
            <a:r>
              <a:rPr lang="fr-FR" sz="2800" dirty="0" smtClean="0"/>
              <a:t> as </a:t>
            </a:r>
            <a:r>
              <a:rPr lang="fr-FR" sz="2800" dirty="0" err="1" smtClean="0"/>
              <a:t>restrições</a:t>
            </a:r>
            <a:r>
              <a:rPr lang="fr-FR" sz="2800" dirty="0" smtClean="0"/>
              <a:t>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afectam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forma a </a:t>
            </a:r>
            <a:r>
              <a:rPr lang="fr-FR" sz="2800" dirty="0" err="1" smtClean="0"/>
              <a:t>compreender</a:t>
            </a:r>
            <a:r>
              <a:rPr lang="fr-FR" sz="2800" dirty="0" smtClean="0"/>
              <a:t> os </a:t>
            </a:r>
            <a:r>
              <a:rPr lang="fr-FR" sz="2800" dirty="0" err="1" smtClean="0"/>
              <a:t>benefícios</a:t>
            </a:r>
            <a:r>
              <a:rPr lang="fr-FR" sz="2800" dirty="0" smtClean="0"/>
              <a:t> e os </a:t>
            </a:r>
            <a:r>
              <a:rPr lang="fr-FR" sz="2800" dirty="0" err="1" smtClean="0"/>
              <a:t>custos</a:t>
            </a:r>
            <a:r>
              <a:rPr lang="fr-FR" sz="2800" dirty="0" smtClean="0"/>
              <a:t> </a:t>
            </a:r>
            <a:r>
              <a:rPr lang="fr-FR" sz="2800" dirty="0" err="1" smtClean="0"/>
              <a:t>associados</a:t>
            </a:r>
            <a:r>
              <a:rPr lang="fr-FR" sz="2800" dirty="0" smtClean="0"/>
              <a:t> à </a:t>
            </a:r>
            <a:r>
              <a:rPr lang="fr-FR" sz="2800" dirty="0" err="1" smtClean="0"/>
              <a:t>política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33477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Conhecer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argumentos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instrumentos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comercial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36512" y="449111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Estudar</a:t>
            </a:r>
            <a:r>
              <a:rPr lang="fr-FR" sz="2800" dirty="0" smtClean="0"/>
              <a:t> os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</a:t>
            </a:r>
            <a:r>
              <a:rPr lang="fr-FR" sz="2800" dirty="0" err="1" smtClean="0"/>
              <a:t>decorrentes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instrumentos</a:t>
            </a:r>
            <a:r>
              <a:rPr lang="fr-FR" sz="2800" dirty="0" smtClean="0"/>
              <a:t> de </a:t>
            </a:r>
            <a:r>
              <a:rPr lang="fr-FR" sz="2800" dirty="0" err="1" smtClean="0"/>
              <a:t>política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contexto</a:t>
            </a:r>
            <a:r>
              <a:rPr lang="fr-FR" sz="2800" dirty="0" smtClean="0"/>
              <a:t> de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imperfeita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11787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9492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nulo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98884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530120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454255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314096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371703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263691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454255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417743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454255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417743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443711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407198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51521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407198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94235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34916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436001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9168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77115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6074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nulo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6074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nulo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</a:t>
            </a:r>
            <a:r>
              <a:rPr lang="fr-FR" sz="2800" baseline="30000" dirty="0" err="1" smtClean="0"/>
              <a:t>S</a:t>
            </a:r>
            <a:r>
              <a:rPr lang="fr-FR" sz="2800" dirty="0" err="1" smtClean="0"/>
              <a:t>CA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6074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negativo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</a:t>
            </a:r>
            <a:r>
              <a:rPr lang="fr-FR" sz="2800" baseline="30000" dirty="0" err="1" smtClean="0"/>
              <a:t>S</a:t>
            </a:r>
            <a:r>
              <a:rPr lang="fr-FR" sz="2800" dirty="0" err="1" smtClean="0"/>
              <a:t>CB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2286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r>
              <a:rPr lang="fr-FR" sz="2800" dirty="0" err="1" smtClean="0"/>
              <a:t>positivo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153878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290752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/>
              <a:t>A análise é semelhante mas deve-se ter em atenção que o subsídio à produção do bem de importação pode fazer baixar o preço no mercado internacional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de P*y para </a:t>
            </a:r>
            <a:r>
              <a:rPr lang="fr-FR" sz="2800" dirty="0" err="1" smtClean="0"/>
              <a:t>P’y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2060848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5013176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2780928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2564904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3376588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2919388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2919388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3376588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3376588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2919388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279591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322795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326228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3263875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279591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31956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3194025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280508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20970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488414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472514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3212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2736825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246218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y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y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1052736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400506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1772816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1556792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23684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19112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221984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22541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22557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218750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21859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1796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108895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387603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371703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220486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17287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14540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992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y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y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exportadas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y</a:t>
            </a:r>
            <a:r>
              <a:rPr lang="fr-FR" sz="2800" dirty="0" smtClean="0"/>
              <a:t> –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y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y</a:t>
            </a:r>
            <a:r>
              <a:rPr lang="fr-FR" sz="2800" dirty="0" smtClean="0"/>
              <a:t> –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y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1052736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400506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1772816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1556792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23684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19112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221984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22541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22557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218750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21859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1796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108895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387603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371703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220486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17287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14540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992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no montante de (P*</a:t>
            </a:r>
            <a:r>
              <a:rPr lang="fr-FR" sz="2800" dirty="0" err="1" smtClean="0"/>
              <a:t>yP’yAC</a:t>
            </a:r>
            <a:r>
              <a:rPr lang="fr-FR" sz="2800" dirty="0" smtClean="0"/>
              <a:t>)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yP’yED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1052736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400506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1772816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1556792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23684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19112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221984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22541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22557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218750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21859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1796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108895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387603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371703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220486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17287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14540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980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negativo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ABFE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-36512" y="60741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r>
              <a:rPr lang="fr-FR" sz="2800" dirty="0" err="1" smtClean="0"/>
              <a:t>positivo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69323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Capítulos 13, 14, 15 e 16 (páginas 373 a 387)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314096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/>
              <a:t>A análise é semelhante mas deve-se ter em atenção que o subsídio à exportação pode fazer baixar o preço no mercado internacional, ou seja, os termos de troca do país que atribui o subsídio podem degradar-se.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/>
              <a:t>Tipos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restrições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quantitativas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comércio</a:t>
            </a:r>
            <a:r>
              <a:rPr lang="fr-FR" sz="2800" dirty="0" smtClean="0"/>
              <a:t>: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23488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i="1" dirty="0" err="1" smtClean="0"/>
              <a:t>Proibição</a:t>
            </a:r>
            <a:r>
              <a:rPr lang="fr-FR" sz="2800" dirty="0" smtClean="0"/>
              <a:t>: </a:t>
            </a:r>
            <a:r>
              <a:rPr lang="fr-FR" sz="2800" dirty="0" err="1" smtClean="0"/>
              <a:t>interdição</a:t>
            </a:r>
            <a:r>
              <a:rPr lang="fr-FR" sz="2800" dirty="0" smtClean="0"/>
              <a:t> total de </a:t>
            </a:r>
            <a:r>
              <a:rPr lang="fr-FR" sz="2800" dirty="0" err="1" smtClean="0"/>
              <a:t>entrada</a:t>
            </a:r>
            <a:r>
              <a:rPr lang="fr-FR" sz="2800" dirty="0" smtClean="0"/>
              <a:t> ou </a:t>
            </a:r>
            <a:r>
              <a:rPr lang="fr-FR" sz="2800" dirty="0" err="1" smtClean="0"/>
              <a:t>saída</a:t>
            </a:r>
            <a:r>
              <a:rPr lang="fr-FR" sz="2800" dirty="0" smtClean="0"/>
              <a:t> de 	</a:t>
            </a:r>
            <a:r>
              <a:rPr lang="fr-FR" sz="2800" dirty="0" err="1" smtClean="0"/>
              <a:t>mercadorias</a:t>
            </a:r>
            <a:endParaRPr lang="pt-PT" sz="28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326930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i="1" dirty="0" err="1" smtClean="0"/>
              <a:t>Contingentação</a:t>
            </a:r>
            <a:r>
              <a:rPr lang="fr-FR" sz="2800" dirty="0" smtClean="0"/>
              <a:t>: </a:t>
            </a:r>
            <a:r>
              <a:rPr lang="fr-FR" sz="2800" dirty="0" err="1" smtClean="0"/>
              <a:t>fixação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contingente ou 	quota, ou </a:t>
            </a:r>
            <a:r>
              <a:rPr lang="fr-FR" sz="2800" dirty="0" err="1" smtClean="0"/>
              <a:t>seja</a:t>
            </a:r>
            <a:r>
              <a:rPr lang="fr-FR" sz="2800" dirty="0" smtClean="0"/>
              <a:t>, </a:t>
            </a:r>
            <a:r>
              <a:rPr lang="fr-FR" sz="2800" dirty="0" err="1" smtClean="0"/>
              <a:t>um</a:t>
            </a:r>
            <a:r>
              <a:rPr lang="fr-FR" sz="2800" dirty="0" smtClean="0"/>
              <a:t> limite </a:t>
            </a:r>
            <a:r>
              <a:rPr lang="fr-FR" sz="2800" dirty="0" err="1" smtClean="0"/>
              <a:t>máximo</a:t>
            </a:r>
            <a:r>
              <a:rPr lang="fr-FR" sz="2800" dirty="0" smtClean="0"/>
              <a:t> para as 	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ou as </a:t>
            </a:r>
            <a:r>
              <a:rPr lang="fr-FR" sz="2800" dirty="0" err="1" smtClean="0"/>
              <a:t>exportações</a:t>
            </a:r>
            <a:r>
              <a:rPr lang="fr-FR" sz="2800" dirty="0" smtClean="0"/>
              <a:t> (</a:t>
            </a:r>
            <a:r>
              <a:rPr lang="fr-FR" sz="2800" dirty="0" err="1" smtClean="0"/>
              <a:t>físico</a:t>
            </a:r>
            <a:r>
              <a:rPr lang="fr-FR" sz="2800" dirty="0" smtClean="0"/>
              <a:t> ou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valor</a:t>
            </a:r>
            <a:r>
              <a:rPr lang="fr-FR" sz="2800" dirty="0" smtClean="0"/>
              <a:t>)</a:t>
            </a:r>
            <a:endParaRPr lang="pt-PT" sz="2800" dirty="0" smtClean="0"/>
          </a:p>
          <a:p>
            <a:endParaRPr lang="pt-PT" sz="2800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36512" y="4853477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i="1" dirty="0" err="1" smtClean="0"/>
              <a:t>Licenciamento</a:t>
            </a:r>
            <a:r>
              <a:rPr lang="fr-FR" sz="2800" dirty="0" smtClean="0"/>
              <a:t>: a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ou a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só</a:t>
            </a:r>
            <a:r>
              <a:rPr lang="fr-FR" sz="2800" dirty="0" smtClean="0"/>
              <a:t> é 	</a:t>
            </a:r>
            <a:r>
              <a:rPr lang="fr-FR" sz="2800" dirty="0" err="1" smtClean="0"/>
              <a:t>permitida</a:t>
            </a:r>
            <a:r>
              <a:rPr lang="fr-FR" sz="2800" dirty="0" smtClean="0"/>
              <a:t> </a:t>
            </a:r>
            <a:r>
              <a:rPr lang="fr-FR" sz="2800" dirty="0" err="1" smtClean="0"/>
              <a:t>mediante</a:t>
            </a:r>
            <a:r>
              <a:rPr lang="fr-FR" sz="2800" dirty="0" smtClean="0"/>
              <a:t> a </a:t>
            </a:r>
            <a:r>
              <a:rPr lang="fr-FR" sz="2800" dirty="0" err="1" smtClean="0"/>
              <a:t>concessão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autorização</a:t>
            </a:r>
            <a:r>
              <a:rPr lang="fr-FR" sz="2800" dirty="0" smtClean="0"/>
              <a:t> 	</a:t>
            </a:r>
            <a:r>
              <a:rPr lang="fr-FR" sz="2800" dirty="0" err="1" smtClean="0"/>
              <a:t>pelo</a:t>
            </a:r>
            <a:r>
              <a:rPr lang="fr-FR" sz="2800" dirty="0" smtClean="0"/>
              <a:t> </a:t>
            </a:r>
            <a:r>
              <a:rPr lang="fr-FR" sz="2800" dirty="0" err="1" smtClean="0"/>
              <a:t>Estado</a:t>
            </a:r>
            <a:r>
              <a:rPr lang="fr-FR" sz="2800" dirty="0" smtClean="0"/>
              <a:t> (</a:t>
            </a:r>
            <a:r>
              <a:rPr lang="fr-FR" sz="2800" dirty="0" err="1" smtClean="0"/>
              <a:t>normalmente</a:t>
            </a:r>
            <a:r>
              <a:rPr lang="fr-FR" sz="2800" dirty="0" smtClean="0"/>
              <a:t> o </a:t>
            </a:r>
            <a:r>
              <a:rPr lang="fr-FR" sz="2800" dirty="0" err="1" smtClean="0"/>
              <a:t>licenciamento</a:t>
            </a:r>
            <a:r>
              <a:rPr lang="fr-FR" sz="2800" dirty="0" smtClean="0"/>
              <a:t> </a:t>
            </a:r>
            <a:r>
              <a:rPr lang="fr-FR" sz="2800" dirty="0" err="1" smtClean="0"/>
              <a:t>está</a:t>
            </a:r>
            <a:r>
              <a:rPr lang="fr-FR" sz="2800" dirty="0" smtClean="0"/>
              <a:t> 	</a:t>
            </a:r>
            <a:r>
              <a:rPr lang="fr-FR" sz="2800" dirty="0" err="1" smtClean="0"/>
              <a:t>associado</a:t>
            </a:r>
            <a:r>
              <a:rPr lang="fr-FR" sz="2800" dirty="0" smtClean="0"/>
              <a:t> à </a:t>
            </a:r>
            <a:r>
              <a:rPr lang="fr-FR" sz="2800" dirty="0" err="1" smtClean="0"/>
              <a:t>contingentação</a:t>
            </a:r>
            <a:r>
              <a:rPr lang="fr-FR" sz="2800" dirty="0" smtClean="0"/>
              <a:t>)</a:t>
            </a: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89998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Equivalência</a:t>
            </a:r>
            <a:r>
              <a:rPr lang="fr-FR" sz="2800" dirty="0" smtClean="0"/>
              <a:t> entre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e quotas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no </a:t>
            </a:r>
            <a:r>
              <a:rPr lang="fr-FR" sz="2800" dirty="0" err="1" smtClean="0"/>
              <a:t>caso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37698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D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curva</a:t>
            </a:r>
            <a:r>
              <a:rPr lang="fr-FR" sz="2800" dirty="0" smtClean="0"/>
              <a:t> </a:t>
            </a:r>
            <a:r>
              <a:rPr lang="fr-FR" sz="2800" dirty="0" err="1" smtClean="0"/>
              <a:t>doméstica</a:t>
            </a:r>
            <a:r>
              <a:rPr lang="fr-FR" sz="2800" dirty="0" smtClean="0"/>
              <a:t> da procura </a:t>
            </a:r>
            <a:r>
              <a:rPr lang="fr-FR" sz="2800" dirty="0" err="1" smtClean="0"/>
              <a:t>dirigida</a:t>
            </a:r>
            <a:r>
              <a:rPr lang="fr-FR" sz="2800" dirty="0" smtClean="0"/>
              <a:t> </a:t>
            </a:r>
            <a:r>
              <a:rPr lang="fr-FR" sz="2800" dirty="0" err="1" smtClean="0"/>
              <a:t>às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importações</a:t>
            </a: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33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7971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</a:t>
            </a:r>
            <a:r>
              <a:rPr lang="fr-FR" sz="2800" dirty="0" err="1" smtClean="0"/>
              <a:t>sobe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558924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Conclusão</a:t>
            </a:r>
            <a:r>
              <a:rPr lang="fr-FR" sz="2800" dirty="0" smtClean="0"/>
              <a:t>: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específico</a:t>
            </a:r>
            <a:r>
              <a:rPr lang="fr-FR" sz="2800" dirty="0" smtClean="0"/>
              <a:t> no montante de (</a:t>
            </a:r>
            <a:r>
              <a:rPr lang="fr-FR" sz="2800" dirty="0" err="1" smtClean="0"/>
              <a:t>P’x</a:t>
            </a:r>
            <a:r>
              <a:rPr lang="fr-FR" sz="2800" dirty="0" smtClean="0"/>
              <a:t> – P*x) </a:t>
            </a:r>
            <a:r>
              <a:rPr lang="fr-FR" sz="2800" dirty="0" err="1" smtClean="0"/>
              <a:t>teria</a:t>
            </a:r>
            <a:r>
              <a:rPr lang="fr-FR" sz="2800" dirty="0" smtClean="0"/>
              <a:t> o </a:t>
            </a:r>
            <a:r>
              <a:rPr lang="fr-FR" sz="2800" dirty="0" err="1" smtClean="0"/>
              <a:t>mesmo</a:t>
            </a:r>
            <a:r>
              <a:rPr lang="fr-FR" sz="2800" dirty="0" smtClean="0"/>
              <a:t> </a:t>
            </a:r>
            <a:r>
              <a:rPr lang="fr-FR" sz="2800" dirty="0" err="1" smtClean="0"/>
              <a:t>efeito</a:t>
            </a:r>
            <a:endParaRPr lang="pt-PT" sz="2800" dirty="0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V="1">
            <a:off x="2460029" y="1439341"/>
            <a:ext cx="0" cy="292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460029" y="436510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460029" y="2276872"/>
            <a:ext cx="2559050" cy="20113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2460029" y="3573016"/>
            <a:ext cx="30162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460029" y="3212976"/>
            <a:ext cx="301625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4104679" y="3554586"/>
            <a:ext cx="0" cy="8239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647479" y="2810941"/>
            <a:ext cx="0" cy="1554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922117" y="3442394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464917" y="3075161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E’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385792" y="4378498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922117" y="4378499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464917" y="4378499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195736" y="4234482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928592" y="3875261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568355" y="3429000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568354" y="3075161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093317" y="3514402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093317" y="3140968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2185392" y="1451148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7548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Diferenças</a:t>
            </a:r>
            <a:r>
              <a:rPr lang="fr-FR" sz="2800" dirty="0" smtClean="0"/>
              <a:t> entre o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e a quota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: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31218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</a:t>
            </a:r>
            <a:endParaRPr lang="pt-PT" sz="2800" dirty="0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36512" y="413339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dirty="0" err="1" smtClean="0"/>
              <a:t>Uma</a:t>
            </a:r>
            <a:r>
              <a:rPr lang="fr-FR" sz="2800" dirty="0" smtClean="0"/>
              <a:t> quota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pode</a:t>
            </a:r>
            <a:r>
              <a:rPr lang="fr-FR" sz="2800" dirty="0" smtClean="0"/>
              <a:t> </a:t>
            </a:r>
            <a:r>
              <a:rPr lang="fr-FR" sz="2800" dirty="0" err="1" smtClean="0"/>
              <a:t>converter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	</a:t>
            </a:r>
            <a:r>
              <a:rPr lang="fr-FR" sz="2800" dirty="0" err="1" smtClean="0"/>
              <a:t>monopólio</a:t>
            </a:r>
            <a:r>
              <a:rPr lang="fr-FR" sz="2800" dirty="0" smtClean="0"/>
              <a:t> </a:t>
            </a:r>
            <a:r>
              <a:rPr lang="fr-FR" sz="2800" dirty="0" err="1" smtClean="0"/>
              <a:t>potencial</a:t>
            </a:r>
            <a:r>
              <a:rPr lang="fr-FR" sz="2800" dirty="0" smtClean="0"/>
              <a:t> </a:t>
            </a:r>
            <a:r>
              <a:rPr lang="fr-FR" sz="2800" dirty="0" err="1" smtClean="0"/>
              <a:t>num</a:t>
            </a:r>
            <a:r>
              <a:rPr lang="fr-FR" sz="2800" dirty="0" smtClean="0"/>
              <a:t> </a:t>
            </a:r>
            <a:r>
              <a:rPr lang="fr-FR" sz="2800" dirty="0" err="1" smtClean="0"/>
              <a:t>monopólio</a:t>
            </a:r>
            <a:r>
              <a:rPr lang="fr-FR" sz="2800" dirty="0" smtClean="0"/>
              <a:t> real, </a:t>
            </a:r>
            <a:r>
              <a:rPr lang="fr-FR" sz="2800" dirty="0" err="1" smtClean="0"/>
              <a:t>por</a:t>
            </a:r>
            <a:r>
              <a:rPr lang="fr-FR" sz="2800" dirty="0" smtClean="0"/>
              <a:t> 	</a:t>
            </a:r>
            <a:r>
              <a:rPr lang="fr-FR" sz="2800" dirty="0" err="1" smtClean="0"/>
              <a:t>eliminação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pressão</a:t>
            </a:r>
            <a:r>
              <a:rPr lang="fr-FR" sz="2800" dirty="0" smtClean="0"/>
              <a:t> da </a:t>
            </a:r>
            <a:r>
              <a:rPr lang="fr-FR" sz="2800" dirty="0" err="1" smtClean="0"/>
              <a:t>oferta</a:t>
            </a:r>
            <a:r>
              <a:rPr lang="fr-FR" sz="2800" dirty="0" smtClean="0"/>
              <a:t> </a:t>
            </a:r>
            <a:r>
              <a:rPr lang="fr-FR" sz="2800" dirty="0" err="1" smtClean="0"/>
              <a:t>externa</a:t>
            </a:r>
            <a:r>
              <a:rPr lang="fr-FR" sz="2800" dirty="0" smtClean="0"/>
              <a:t>,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passo</a:t>
            </a:r>
            <a:r>
              <a:rPr lang="fr-FR" sz="2800" dirty="0" smtClean="0"/>
              <a:t> 	que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não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89998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Equivalência</a:t>
            </a:r>
            <a:r>
              <a:rPr lang="fr-FR" sz="2800" dirty="0" smtClean="0"/>
              <a:t> entre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e quotas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no </a:t>
            </a:r>
            <a:r>
              <a:rPr lang="fr-FR" sz="2800" dirty="0" err="1" smtClean="0"/>
              <a:t>caso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36512" y="400506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/>
              <a:t>A análise é semelhante mas deve-se ter em atenção que a quota à importação pode fazer baixar o preço no mercado internacional.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6.9. A tarifa </a:t>
            </a:r>
            <a:r>
              <a:rPr lang="fr-FR" sz="2800" b="1" dirty="0" err="1" smtClean="0"/>
              <a:t>ótima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89187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Ideia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básica</a:t>
            </a:r>
            <a:r>
              <a:rPr lang="fr-FR" sz="2800" dirty="0" smtClean="0"/>
              <a:t>: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impor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sobre as suas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,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 </a:t>
            </a:r>
            <a:r>
              <a:rPr lang="fr-FR" sz="2800" dirty="0" err="1" smtClean="0"/>
              <a:t>pode</a:t>
            </a:r>
            <a:r>
              <a:rPr lang="fr-FR" sz="2800" dirty="0" smtClean="0"/>
              <a:t> </a:t>
            </a:r>
            <a:r>
              <a:rPr lang="fr-FR" sz="2800" dirty="0" err="1" smtClean="0"/>
              <a:t>melhorar</a:t>
            </a:r>
            <a:r>
              <a:rPr lang="fr-FR" sz="2800" dirty="0" smtClean="0"/>
              <a:t>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dos </a:t>
            </a:r>
            <a:r>
              <a:rPr lang="fr-FR" sz="2800" dirty="0" err="1" smtClean="0"/>
              <a:t>seus</a:t>
            </a:r>
            <a:r>
              <a:rPr lang="fr-FR" sz="2800" dirty="0" smtClean="0"/>
              <a:t> </a:t>
            </a:r>
            <a:r>
              <a:rPr lang="fr-FR" sz="2800" dirty="0" err="1" smtClean="0"/>
              <a:t>consumidores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-36512" y="29789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Objectivo</a:t>
            </a:r>
            <a:r>
              <a:rPr lang="fr-FR" sz="2800" dirty="0" smtClean="0"/>
              <a:t>: </a:t>
            </a:r>
            <a:r>
              <a:rPr lang="fr-FR" sz="2800" dirty="0" err="1" smtClean="0"/>
              <a:t>impor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que </a:t>
            </a:r>
            <a:r>
              <a:rPr lang="fr-FR" sz="2800" dirty="0" err="1" smtClean="0"/>
              <a:t>maximize</a:t>
            </a:r>
            <a:r>
              <a:rPr lang="fr-FR" sz="2800" dirty="0" smtClean="0"/>
              <a:t>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dos </a:t>
            </a:r>
            <a:r>
              <a:rPr lang="fr-FR" sz="2800" dirty="0" err="1" smtClean="0"/>
              <a:t>consumidores</a:t>
            </a:r>
            <a:endParaRPr lang="pt-PT" sz="2800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463513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smtClean="0"/>
              <a:t>Tarifa </a:t>
            </a:r>
            <a:r>
              <a:rPr lang="fr-FR" sz="2800" i="1" dirty="0" err="1" smtClean="0"/>
              <a:t>óptima</a:t>
            </a:r>
            <a:r>
              <a:rPr lang="fr-FR" sz="2800" dirty="0" smtClean="0"/>
              <a:t>: tarifa (</a:t>
            </a:r>
            <a:r>
              <a:rPr lang="fr-FR" sz="2800" dirty="0" err="1" smtClean="0"/>
              <a:t>direito</a:t>
            </a:r>
            <a:r>
              <a:rPr lang="fr-FR" sz="2800" dirty="0" smtClean="0"/>
              <a:t>) que </a:t>
            </a:r>
            <a:r>
              <a:rPr lang="fr-FR" sz="2800" dirty="0" err="1" smtClean="0"/>
              <a:t>maximiza</a:t>
            </a:r>
            <a:r>
              <a:rPr lang="fr-FR" sz="2800" dirty="0" smtClean="0"/>
              <a:t>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que a (o) </a:t>
            </a:r>
            <a:r>
              <a:rPr lang="fr-FR" sz="2800" dirty="0" err="1" smtClean="0"/>
              <a:t>impõe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6.10. 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-36512" y="1901732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Ideia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básica</a:t>
            </a:r>
            <a:r>
              <a:rPr lang="fr-FR" sz="2800" dirty="0" smtClean="0"/>
              <a:t>: o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é </a:t>
            </a:r>
            <a:r>
              <a:rPr lang="fr-FR" sz="2800" dirty="0" err="1" smtClean="0"/>
              <a:t>insuficientemente</a:t>
            </a:r>
            <a:r>
              <a:rPr lang="fr-FR" sz="2800" dirty="0" smtClean="0"/>
              <a:t> </a:t>
            </a:r>
            <a:r>
              <a:rPr lang="fr-FR" sz="2800" dirty="0" err="1" smtClean="0"/>
              <a:t>revelado</a:t>
            </a:r>
            <a:r>
              <a:rPr lang="fr-FR" sz="2800" dirty="0" smtClean="0"/>
              <a:t> pela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nominal, </a:t>
            </a:r>
            <a:r>
              <a:rPr lang="fr-FR" sz="2800" dirty="0" err="1" smtClean="0"/>
              <a:t>isto</a:t>
            </a:r>
            <a:r>
              <a:rPr lang="fr-FR" sz="2800" dirty="0" smtClean="0"/>
              <a:t> é, </a:t>
            </a:r>
            <a:r>
              <a:rPr lang="fr-FR" sz="2800" dirty="0" err="1" smtClean="0"/>
              <a:t>pelos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que </a:t>
            </a:r>
            <a:r>
              <a:rPr lang="fr-FR" sz="2800" dirty="0" err="1" smtClean="0"/>
              <a:t>recaem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concorrentes</a:t>
            </a:r>
            <a:r>
              <a:rPr lang="fr-FR" sz="2800" dirty="0" smtClean="0"/>
              <a:t> </a:t>
            </a:r>
            <a:r>
              <a:rPr lang="fr-FR" sz="2800" dirty="0" err="1" smtClean="0"/>
              <a:t>dessa</a:t>
            </a:r>
            <a:r>
              <a:rPr lang="fr-FR" sz="2800" dirty="0" smtClean="0"/>
              <a:t>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. A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da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</a:t>
            </a:r>
            <a:r>
              <a:rPr lang="fr-FR" sz="2800" dirty="0" err="1" smtClean="0"/>
              <a:t>deve</a:t>
            </a:r>
            <a:r>
              <a:rPr lang="fr-FR" sz="2800" dirty="0" smtClean="0"/>
              <a:t> </a:t>
            </a:r>
            <a:r>
              <a:rPr lang="fr-FR" sz="2800" dirty="0" err="1" smtClean="0"/>
              <a:t>levar</a:t>
            </a:r>
            <a:r>
              <a:rPr lang="fr-FR" sz="2800" dirty="0" smtClean="0"/>
              <a:t> </a:t>
            </a:r>
            <a:r>
              <a:rPr lang="fr-FR" sz="2800" dirty="0" err="1" smtClean="0"/>
              <a:t>também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linha</a:t>
            </a:r>
            <a:r>
              <a:rPr lang="fr-FR" sz="2800" dirty="0" smtClean="0"/>
              <a:t> de conta os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que </a:t>
            </a:r>
            <a:r>
              <a:rPr lang="fr-FR" sz="2800" dirty="0" err="1" smtClean="0"/>
              <a:t>recaem</a:t>
            </a:r>
            <a:r>
              <a:rPr lang="fr-FR" sz="2800" dirty="0" smtClean="0"/>
              <a:t> sobre os </a:t>
            </a:r>
            <a:r>
              <a:rPr lang="fr-FR" sz="2800" i="1" dirty="0" smtClean="0"/>
              <a:t>inputs</a:t>
            </a:r>
            <a:r>
              <a:rPr lang="fr-FR" sz="2800" dirty="0" smtClean="0"/>
              <a:t> </a:t>
            </a:r>
            <a:r>
              <a:rPr lang="fr-FR" sz="2800" dirty="0" err="1" smtClean="0"/>
              <a:t>intermédios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importados</a:t>
            </a:r>
            <a:r>
              <a:rPr lang="fr-FR" sz="2800" dirty="0" smtClean="0"/>
              <a:t>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6.10. 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38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-36512" y="8895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Notações</a:t>
            </a:r>
            <a:r>
              <a:rPr lang="fr-FR" sz="2800" dirty="0" smtClean="0"/>
              <a:t>:</a:t>
            </a:r>
            <a:endParaRPr lang="pt-PT" sz="2800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36512" y="161079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 que </a:t>
            </a:r>
            <a:r>
              <a:rPr lang="fr-FR" sz="2800" dirty="0" err="1" smtClean="0"/>
              <a:t>incide</a:t>
            </a:r>
            <a:r>
              <a:rPr lang="fr-FR" sz="2800" dirty="0" smtClean="0"/>
              <a:t> sobre 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	final X</a:t>
            </a:r>
            <a:endParaRPr lang="pt-PT" sz="28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36512" y="269207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 que </a:t>
            </a:r>
            <a:r>
              <a:rPr lang="fr-FR" sz="2800" dirty="0" err="1" smtClean="0"/>
              <a:t>incide</a:t>
            </a:r>
            <a:r>
              <a:rPr lang="fr-FR" sz="2800" dirty="0" smtClean="0"/>
              <a:t> sobre o </a:t>
            </a:r>
            <a:r>
              <a:rPr lang="fr-FR" sz="2800" i="1" dirty="0" smtClean="0"/>
              <a:t>input</a:t>
            </a:r>
            <a:r>
              <a:rPr lang="fr-FR" sz="2800" dirty="0" smtClean="0"/>
              <a:t> 	</a:t>
            </a:r>
            <a:r>
              <a:rPr lang="fr-FR" sz="2800" dirty="0" err="1" smtClean="0"/>
              <a:t>importado</a:t>
            </a:r>
            <a:r>
              <a:rPr lang="fr-FR" sz="2800" dirty="0" smtClean="0"/>
              <a:t> </a:t>
            </a:r>
            <a:r>
              <a:rPr lang="fr-FR" sz="2800" dirty="0" err="1" smtClean="0"/>
              <a:t>utilizado</a:t>
            </a:r>
            <a:r>
              <a:rPr lang="fr-FR" sz="2800" dirty="0" smtClean="0"/>
              <a:t> para a </a:t>
            </a:r>
            <a:r>
              <a:rPr lang="fr-FR" sz="2800" dirty="0" err="1" smtClean="0"/>
              <a:t>fabricação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	final X</a:t>
            </a:r>
            <a:endParaRPr lang="pt-PT" sz="2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420308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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Peso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 </a:t>
            </a:r>
            <a:r>
              <a:rPr lang="fr-FR" sz="2800" i="1" dirty="0" smtClean="0"/>
              <a:t>input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importado</a:t>
            </a:r>
            <a:r>
              <a:rPr lang="fr-FR" sz="2800" dirty="0" smtClean="0"/>
              <a:t> no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 	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final X</a:t>
            </a:r>
            <a:endParaRPr lang="pt-PT" sz="2800" dirty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2820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/>
              <a:t>P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final X</a:t>
            </a: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6.10. 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39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36512" y="283609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V’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Valor</a:t>
            </a:r>
            <a:r>
              <a:rPr lang="fr-FR" sz="2800" dirty="0" smtClean="0"/>
              <a:t> </a:t>
            </a:r>
            <a:r>
              <a:rPr lang="fr-FR" sz="2800" dirty="0" err="1" smtClean="0"/>
              <a:t>acrescentado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r>
              <a:rPr lang="fr-FR" sz="2800" dirty="0" smtClean="0"/>
              <a:t> de X </a:t>
            </a:r>
            <a:r>
              <a:rPr lang="fr-FR" sz="2800" dirty="0" err="1" smtClean="0"/>
              <a:t>depois</a:t>
            </a:r>
            <a:r>
              <a:rPr lang="fr-FR" sz="2800" dirty="0" smtClean="0"/>
              <a:t> da 	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o </a:t>
            </a:r>
            <a:r>
              <a:rPr lang="fr-FR" sz="2800" i="1" dirty="0" smtClean="0"/>
              <a:t>input</a:t>
            </a:r>
            <a:r>
              <a:rPr lang="fr-FR" sz="2800" dirty="0" smtClean="0"/>
              <a:t> 	</a:t>
            </a:r>
            <a:r>
              <a:rPr lang="fr-FR" sz="2800" dirty="0" err="1" smtClean="0"/>
              <a:t>importado</a:t>
            </a:r>
            <a:r>
              <a:rPr lang="fr-FR" sz="2800" dirty="0" smtClean="0"/>
              <a:t> e sobre 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final X</a:t>
            </a:r>
            <a:endParaRPr lang="pt-PT" sz="2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51380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/>
              <a:t>e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Taxa de </a:t>
            </a:r>
            <a:r>
              <a:rPr lang="fr-FR" sz="2800" dirty="0" err="1" smtClean="0"/>
              <a:t>protecção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efectiva</a:t>
            </a:r>
            <a:endParaRPr lang="pt-PT" sz="2800" dirty="0" smtClean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60021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(V’ – V)/V</a:t>
            </a:r>
            <a:endParaRPr lang="pt-PT" sz="28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43459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V’ = (1 + t)P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(1 +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)P</a:t>
            </a:r>
            <a:endParaRPr lang="pt-PT" sz="2800" dirty="0" smtClean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89071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/>
              <a:t>V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Valor</a:t>
            </a:r>
            <a:r>
              <a:rPr lang="fr-FR" sz="2800" dirty="0" smtClean="0"/>
              <a:t> </a:t>
            </a:r>
            <a:r>
              <a:rPr lang="fr-FR" sz="2800" dirty="0" err="1" smtClean="0"/>
              <a:t>acrescentado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r>
              <a:rPr lang="fr-FR" sz="2800" dirty="0" smtClean="0"/>
              <a:t> de X antes da 	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qualquer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endParaRPr lang="pt-PT" sz="2800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36512" y="21136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V = P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P = 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)P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Observações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gerais</a:t>
            </a:r>
            <a:r>
              <a:rPr lang="fr-FR" sz="2800" dirty="0" smtClean="0"/>
              <a:t> sobre a OMC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Objectivos</a:t>
            </a:r>
            <a:r>
              <a:rPr lang="fr-FR" sz="2800" dirty="0" smtClean="0"/>
              <a:t> da OMC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Princípios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que </a:t>
            </a:r>
            <a:r>
              <a:rPr lang="fr-FR" sz="2800" dirty="0" err="1" smtClean="0"/>
              <a:t>assenta</a:t>
            </a:r>
            <a:r>
              <a:rPr lang="fr-FR" sz="2800" dirty="0" smtClean="0"/>
              <a:t> a OMC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27089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6.4. </a:t>
            </a:r>
            <a:r>
              <a:rPr lang="fr-FR" sz="2800" dirty="0" err="1" smtClean="0"/>
              <a:t>Ciclos</a:t>
            </a:r>
            <a:r>
              <a:rPr lang="fr-FR" sz="2800" dirty="0" smtClean="0"/>
              <a:t> </a:t>
            </a:r>
            <a:r>
              <a:rPr lang="fr-FR" sz="2800" dirty="0" err="1" smtClean="0"/>
              <a:t>negociais</a:t>
            </a:r>
            <a:r>
              <a:rPr lang="fr-FR" sz="2800" dirty="0" smtClean="0"/>
              <a:t> no </a:t>
            </a:r>
            <a:r>
              <a:rPr lang="fr-FR" sz="2800" dirty="0" err="1" smtClean="0"/>
              <a:t>âmbito</a:t>
            </a:r>
            <a:r>
              <a:rPr lang="fr-FR" sz="2800" dirty="0" smtClean="0"/>
              <a:t> do ex-GATT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6512" y="333782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6.5.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5496" y="44191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6.6.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35496" y="549922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6.7.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6.10. 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40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36512" y="23488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 e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(1 + t)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(1 +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 - 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39330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(t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49411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/>
              <a:t>m </a:t>
            </a:r>
            <a:r>
              <a:rPr lang="fr-FR" sz="2800" i="1" u="sng" dirty="0" smtClean="0"/>
              <a:t>inputs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importados</a:t>
            </a:r>
            <a:endParaRPr lang="pt-PT" sz="28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31409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(1 + t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- 1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/>
              <a:t>Um </a:t>
            </a:r>
            <a:r>
              <a:rPr lang="fr-FR" sz="2800" i="1" u="sng" dirty="0" smtClean="0"/>
              <a:t>input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importado</a:t>
            </a:r>
            <a:endParaRPr lang="pt-PT" sz="2800" dirty="0" smtClean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36512" y="14847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(1 + t)P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(1 +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)P - 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)P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/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)P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36512" y="57861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t – (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t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t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...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err="1" smtClean="0"/>
              <a:t>m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/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1 – (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...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m</a:t>
            </a:r>
            <a:r>
              <a:rPr lang="fr-FR" sz="2800" dirty="0" smtClean="0"/>
              <a:t>)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6.10. 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41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39870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3 – Se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&gt; t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&lt; 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menor</a:t>
            </a:r>
            <a:r>
              <a:rPr lang="fr-FR" sz="2800" dirty="0" smtClean="0"/>
              <a:t> que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</a:t>
            </a:r>
            <a:endParaRPr lang="pt-PT" sz="28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27089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2 – Se t &gt;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&gt; 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maior</a:t>
            </a:r>
            <a:r>
              <a:rPr lang="fr-FR" sz="2800" dirty="0" smtClean="0"/>
              <a:t> que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</a:t>
            </a:r>
            <a:endParaRPr lang="pt-PT" sz="2800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(t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36512" y="146678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1 – Se t =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= 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igual</a:t>
            </a:r>
            <a:r>
              <a:rPr lang="fr-FR" sz="2800" dirty="0" smtClean="0"/>
              <a:t> à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</a:t>
            </a:r>
            <a:endParaRPr lang="pt-PT" sz="28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36512" y="53012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4 – Se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&gt; t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&lt; 0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negativa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6.11. Argumentos a favor da utilização de instrumentos de política comercial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42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35496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</a:t>
            </a:r>
            <a:r>
              <a:rPr lang="fr-FR" sz="2800" dirty="0" err="1" smtClean="0"/>
              <a:t>nascente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35496" y="19168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</a:t>
            </a:r>
            <a:r>
              <a:rPr lang="fr-FR" sz="2800" dirty="0" err="1" smtClean="0"/>
              <a:t>termos</a:t>
            </a:r>
            <a:r>
              <a:rPr lang="fr-FR" sz="2800" dirty="0" smtClean="0"/>
              <a:t> de </a:t>
            </a:r>
            <a:r>
              <a:rPr lang="fr-FR" sz="2800" dirty="0" err="1" smtClean="0"/>
              <a:t>troca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ângulo 30"/>
          <p:cNvSpPr/>
          <p:nvPr/>
        </p:nvSpPr>
        <p:spPr>
          <a:xfrm>
            <a:off x="36512" y="24737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</a:t>
            </a:r>
            <a:r>
              <a:rPr lang="fr-FR" sz="2800" dirty="0" err="1" smtClean="0"/>
              <a:t>redução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desemprego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ângulo 31"/>
          <p:cNvSpPr/>
          <p:nvPr/>
        </p:nvSpPr>
        <p:spPr>
          <a:xfrm>
            <a:off x="35496" y="29969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de </a:t>
            </a:r>
            <a:r>
              <a:rPr lang="fr-FR" sz="2800" dirty="0" err="1" smtClean="0"/>
              <a:t>emprego</a:t>
            </a:r>
            <a:r>
              <a:rPr lang="fr-FR" sz="2800" dirty="0" smtClean="0"/>
              <a:t> numa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</a:t>
            </a:r>
            <a:r>
              <a:rPr lang="fr-FR" sz="2800" dirty="0" err="1" smtClean="0"/>
              <a:t>particular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ângulo 32"/>
          <p:cNvSpPr/>
          <p:nvPr/>
        </p:nvSpPr>
        <p:spPr>
          <a:xfrm>
            <a:off x="35496" y="40050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</a:t>
            </a:r>
            <a:r>
              <a:rPr lang="fr-FR" sz="2800" i="1" dirty="0" smtClean="0"/>
              <a:t>antidumping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35496" y="45811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</a:t>
            </a:r>
            <a:r>
              <a:rPr lang="fr-FR" sz="2800" dirty="0" err="1" smtClean="0"/>
              <a:t>externo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ângulo 34"/>
          <p:cNvSpPr/>
          <p:nvPr/>
        </p:nvSpPr>
        <p:spPr>
          <a:xfrm>
            <a:off x="35496" y="51571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benefício</a:t>
            </a:r>
            <a:r>
              <a:rPr lang="fr-FR" sz="2800" dirty="0" smtClean="0"/>
              <a:t>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fator</a:t>
            </a:r>
            <a:r>
              <a:rPr lang="fr-FR" sz="2800" dirty="0" smtClean="0"/>
              <a:t> </a:t>
            </a:r>
            <a:r>
              <a:rPr lang="fr-FR" sz="2800" dirty="0" err="1" smtClean="0"/>
              <a:t>escasso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ângulo 35"/>
          <p:cNvSpPr/>
          <p:nvPr/>
        </p:nvSpPr>
        <p:spPr>
          <a:xfrm>
            <a:off x="35496" y="57332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defesa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ângulo 36"/>
          <p:cNvSpPr/>
          <p:nvPr/>
        </p:nvSpPr>
        <p:spPr>
          <a:xfrm>
            <a:off x="35496" y="63093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da balança </a:t>
            </a:r>
            <a:r>
              <a:rPr lang="fr-FR" sz="2800" dirty="0" err="1" smtClean="0"/>
              <a:t>comercial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36512" y="8367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6.8. </a:t>
            </a:r>
            <a:r>
              <a:rPr lang="fr-FR" sz="2800" dirty="0" err="1" smtClean="0"/>
              <a:t>Equivalência</a:t>
            </a:r>
            <a:r>
              <a:rPr lang="fr-FR" sz="2800" dirty="0" smtClean="0"/>
              <a:t> entre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e quotas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35496" y="23488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6.9. </a:t>
            </a:r>
            <a:r>
              <a:rPr lang="fr-FR" sz="2800" dirty="0" smtClean="0"/>
              <a:t>A tarifa </a:t>
            </a:r>
            <a:r>
              <a:rPr lang="fr-FR" sz="2800" dirty="0" err="1" smtClean="0"/>
              <a:t>ótima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35496" y="31409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6.10. </a:t>
            </a:r>
            <a:r>
              <a:rPr lang="fr-FR" sz="2800" dirty="0" smtClean="0"/>
              <a:t>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35496" y="38610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6.11. </a:t>
            </a:r>
            <a:r>
              <a:rPr lang="pt-PT" sz="2800" dirty="0" smtClean="0"/>
              <a:t>Argumentos a favor da utilização de instrumentos de política comercial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6.1. </a:t>
            </a:r>
            <a:r>
              <a:rPr lang="fr-FR" sz="2800" b="1" dirty="0" err="1" smtClean="0"/>
              <a:t>Observações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gerais</a:t>
            </a:r>
            <a:r>
              <a:rPr lang="fr-FR" sz="2800" b="1" dirty="0" smtClean="0"/>
              <a:t> sobre a OMC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03705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A OMC </a:t>
            </a:r>
            <a:r>
              <a:rPr lang="fr-FR" sz="2800" dirty="0" err="1" smtClean="0"/>
              <a:t>nasceu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1 de Janeiro de 1995, na </a:t>
            </a:r>
            <a:r>
              <a:rPr lang="fr-FR" sz="2800" dirty="0" err="1" smtClean="0"/>
              <a:t>sequência</a:t>
            </a:r>
            <a:r>
              <a:rPr lang="fr-FR" sz="2800" dirty="0" smtClean="0"/>
              <a:t> do Uruguay Round e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Acordo</a:t>
            </a:r>
            <a:r>
              <a:rPr lang="fr-FR" sz="2800" dirty="0" smtClean="0"/>
              <a:t> Geral sobre as Tarifas </a:t>
            </a:r>
            <a:r>
              <a:rPr lang="fr-FR" sz="2800" dirty="0" err="1" smtClean="0"/>
              <a:t>Aduaneiras</a:t>
            </a:r>
            <a:r>
              <a:rPr lang="fr-FR" sz="2800" dirty="0" smtClean="0"/>
              <a:t> e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(GATT), </a:t>
            </a:r>
            <a:r>
              <a:rPr lang="fr-FR" sz="2800" dirty="0" err="1" smtClean="0"/>
              <a:t>criado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1948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777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Sede</a:t>
            </a:r>
            <a:r>
              <a:rPr lang="fr-FR" sz="2800" dirty="0" smtClean="0"/>
              <a:t>: </a:t>
            </a:r>
            <a:r>
              <a:rPr lang="fr-FR" sz="2800" dirty="0" err="1" smtClean="0"/>
              <a:t>Genebra</a:t>
            </a:r>
            <a:r>
              <a:rPr lang="fr-FR" sz="2800" dirty="0" smtClean="0"/>
              <a:t>, </a:t>
            </a:r>
            <a:r>
              <a:rPr lang="fr-FR" sz="2800" dirty="0" err="1" smtClean="0"/>
              <a:t>Suíça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7890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membros</a:t>
            </a:r>
            <a:r>
              <a:rPr lang="fr-FR" sz="2800" dirty="0" smtClean="0"/>
              <a:t>: 161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45811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/>
              <a:t>Actual</a:t>
            </a:r>
            <a:r>
              <a:rPr lang="fr-FR" sz="2800" dirty="0" smtClean="0"/>
              <a:t> </a:t>
            </a:r>
            <a:r>
              <a:rPr lang="fr-FR" sz="2800" dirty="0" err="1" smtClean="0"/>
              <a:t>director</a:t>
            </a:r>
            <a:r>
              <a:rPr lang="fr-FR" sz="2800" dirty="0" smtClean="0"/>
              <a:t>-</a:t>
            </a:r>
            <a:r>
              <a:rPr lang="fr-FR" sz="2800" dirty="0" err="1" smtClean="0"/>
              <a:t>geral</a:t>
            </a:r>
            <a:r>
              <a:rPr lang="fr-FR" sz="2800" dirty="0" smtClean="0"/>
              <a:t>: Roberto de </a:t>
            </a:r>
            <a:r>
              <a:rPr lang="fr-FR" sz="2800" dirty="0" err="1" smtClean="0"/>
              <a:t>Azevêdo</a:t>
            </a:r>
            <a:r>
              <a:rPr lang="fr-FR" sz="2800" dirty="0" smtClean="0"/>
              <a:t> (</a:t>
            </a:r>
            <a:r>
              <a:rPr lang="fr-FR" sz="2800" dirty="0" err="1" smtClean="0"/>
              <a:t>Brasil</a:t>
            </a:r>
            <a:r>
              <a:rPr lang="fr-FR" sz="2800" dirty="0" smtClean="0"/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-36512" y="53540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A OMC é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sistema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</a:t>
            </a:r>
            <a:r>
              <a:rPr lang="fr-FR" sz="2800" dirty="0" err="1" smtClean="0"/>
              <a:t>multilateral</a:t>
            </a:r>
            <a:r>
              <a:rPr lang="fr-FR" sz="2800" dirty="0" smtClean="0"/>
              <a:t> de </a:t>
            </a:r>
            <a:r>
              <a:rPr lang="fr-FR" sz="2800" dirty="0" err="1" smtClean="0"/>
              <a:t>acordos</a:t>
            </a:r>
            <a:r>
              <a:rPr lang="fr-FR" sz="2800" dirty="0" smtClean="0"/>
              <a:t> entre </a:t>
            </a:r>
            <a:r>
              <a:rPr lang="fr-FR" sz="2800" dirty="0" err="1" smtClean="0"/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6.1. </a:t>
            </a:r>
            <a:r>
              <a:rPr lang="fr-FR" sz="2800" b="1" dirty="0" err="1" smtClean="0"/>
              <a:t>Observações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gerais</a:t>
            </a:r>
            <a:r>
              <a:rPr lang="fr-FR" sz="2800" b="1" dirty="0" smtClean="0"/>
              <a:t> sobre a OMC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Os </a:t>
            </a:r>
            <a:r>
              <a:rPr lang="fr-FR" sz="2800" dirty="0" err="1" smtClean="0"/>
              <a:t>acordos</a:t>
            </a:r>
            <a:r>
              <a:rPr lang="fr-FR" sz="2800" dirty="0" smtClean="0"/>
              <a:t> do </a:t>
            </a:r>
            <a:r>
              <a:rPr lang="fr-FR" sz="2800" dirty="0" err="1" smtClean="0"/>
              <a:t>sistema</a:t>
            </a:r>
            <a:r>
              <a:rPr lang="fr-FR" sz="2800" dirty="0" smtClean="0"/>
              <a:t> OMC </a:t>
            </a:r>
            <a:r>
              <a:rPr lang="fr-FR" sz="2800" dirty="0" err="1" smtClean="0"/>
              <a:t>estão</a:t>
            </a:r>
            <a:r>
              <a:rPr lang="fr-FR" sz="2800" dirty="0" smtClean="0"/>
              <a:t> </a:t>
            </a:r>
            <a:r>
              <a:rPr lang="fr-FR" sz="2800" dirty="0" err="1" smtClean="0"/>
              <a:t>agrupados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: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800" b="1" dirty="0" smtClean="0"/>
              <a:t>	</a:t>
            </a:r>
            <a:r>
              <a:rPr lang="fr-FR" sz="2800" b="1" dirty="0" err="1" smtClean="0"/>
              <a:t>Acordo</a:t>
            </a:r>
            <a:r>
              <a:rPr lang="fr-FR" sz="2800" b="1" dirty="0" smtClean="0"/>
              <a:t> Geral sobre as Tarifas </a:t>
            </a:r>
            <a:r>
              <a:rPr lang="fr-FR" sz="2800" b="1" dirty="0" err="1" smtClean="0"/>
              <a:t>Aduaneiras</a:t>
            </a:r>
            <a:r>
              <a:rPr lang="fr-FR" sz="2800" b="1" dirty="0" smtClean="0"/>
              <a:t> e o 	</a:t>
            </a:r>
            <a:r>
              <a:rPr lang="fr-FR" sz="2800" b="1" dirty="0" err="1" smtClean="0"/>
              <a:t>Comércio</a:t>
            </a:r>
            <a:r>
              <a:rPr lang="fr-FR" sz="2800" b="1" dirty="0" smtClean="0"/>
              <a:t> (GATT)</a:t>
            </a:r>
            <a:r>
              <a:rPr lang="fr-FR" sz="2800" dirty="0" smtClean="0"/>
              <a:t>, que </a:t>
            </a:r>
            <a:r>
              <a:rPr lang="fr-FR" sz="2800" dirty="0" err="1" smtClean="0"/>
              <a:t>rege</a:t>
            </a:r>
            <a:r>
              <a:rPr lang="fr-FR" sz="2800" dirty="0" smtClean="0"/>
              <a:t>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	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</a:t>
            </a:r>
            <a:r>
              <a:rPr lang="fr-FR" sz="2800" dirty="0" err="1" smtClean="0"/>
              <a:t>mercadorias</a:t>
            </a:r>
            <a:r>
              <a:rPr lang="fr-FR" sz="2800" dirty="0" smtClean="0"/>
              <a:t> e que data de 1948</a:t>
            </a:r>
            <a:endParaRPr lang="pt-P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35815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800" b="1" dirty="0" smtClean="0"/>
              <a:t>	</a:t>
            </a:r>
            <a:r>
              <a:rPr lang="fr-FR" sz="2800" b="1" dirty="0" err="1" smtClean="0"/>
              <a:t>Acordo</a:t>
            </a:r>
            <a:r>
              <a:rPr lang="fr-FR" sz="2800" b="1" dirty="0" smtClean="0"/>
              <a:t> Geral sobre o </a:t>
            </a:r>
            <a:r>
              <a:rPr lang="fr-FR" sz="2800" b="1" dirty="0" err="1" smtClean="0"/>
              <a:t>Comércio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Serviços</a:t>
            </a:r>
            <a:r>
              <a:rPr lang="fr-FR" sz="2800" b="1" dirty="0" smtClean="0"/>
              <a:t> 	(AGCS), </a:t>
            </a:r>
            <a:r>
              <a:rPr lang="fr-FR" sz="2800" dirty="0" smtClean="0"/>
              <a:t>que </a:t>
            </a:r>
            <a:r>
              <a:rPr lang="fr-FR" sz="2800" dirty="0" err="1" smtClean="0"/>
              <a:t>rege</a:t>
            </a:r>
            <a:r>
              <a:rPr lang="fr-FR" sz="2800" dirty="0" smtClean="0"/>
              <a:t>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	</a:t>
            </a:r>
            <a:r>
              <a:rPr lang="fr-FR" sz="2800" dirty="0" err="1" smtClean="0"/>
              <a:t>serviços</a:t>
            </a:r>
            <a:r>
              <a:rPr lang="fr-FR" sz="2800" dirty="0" smtClean="0"/>
              <a:t> e que data de 1995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-36512" y="494116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/>
              <a:t>	</a:t>
            </a:r>
            <a:r>
              <a:rPr lang="fr-FR" sz="2800" b="1" dirty="0" err="1" smtClean="0"/>
              <a:t>Acordo</a:t>
            </a:r>
            <a:r>
              <a:rPr lang="fr-FR" sz="2800" b="1" dirty="0" smtClean="0"/>
              <a:t> sobre os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Propriedade</a:t>
            </a:r>
            <a:r>
              <a:rPr lang="fr-FR" sz="2800" b="1" dirty="0" smtClean="0"/>
              <a:t> 	</a:t>
            </a:r>
            <a:r>
              <a:rPr lang="fr-FR" sz="2800" b="1" dirty="0" err="1" smtClean="0"/>
              <a:t>Intelectual</a:t>
            </a:r>
            <a:r>
              <a:rPr lang="fr-FR" sz="2800" b="1" dirty="0" smtClean="0"/>
              <a:t> (ADPIC), </a:t>
            </a:r>
            <a:r>
              <a:rPr lang="fr-FR" sz="2800" dirty="0" smtClean="0"/>
              <a:t>que </a:t>
            </a:r>
            <a:r>
              <a:rPr lang="fr-FR" sz="2800" dirty="0" err="1" smtClean="0"/>
              <a:t>rege</a:t>
            </a:r>
            <a:r>
              <a:rPr lang="fr-FR" sz="2800" dirty="0" smtClean="0"/>
              <a:t> </a:t>
            </a:r>
            <a:r>
              <a:rPr lang="fr-FR" sz="2800" dirty="0" err="1" smtClean="0"/>
              <a:t>basicamente</a:t>
            </a:r>
            <a:r>
              <a:rPr lang="fr-FR" sz="2800" dirty="0" smtClean="0"/>
              <a:t> o 	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</a:t>
            </a:r>
            <a:r>
              <a:rPr lang="fr-FR" sz="2800" dirty="0" err="1" smtClean="0"/>
              <a:t>bens</a:t>
            </a:r>
            <a:r>
              <a:rPr lang="fr-FR" sz="2800" dirty="0" smtClean="0"/>
              <a:t> e </a:t>
            </a:r>
            <a:r>
              <a:rPr lang="fr-FR" sz="2800" dirty="0" err="1" smtClean="0"/>
              <a:t>serviços</a:t>
            </a:r>
            <a:r>
              <a:rPr lang="fr-FR" sz="2800" dirty="0" smtClean="0"/>
              <a:t> </a:t>
            </a:r>
            <a:r>
              <a:rPr lang="fr-FR" sz="2800" dirty="0" err="1" smtClean="0"/>
              <a:t>sujeitos</a:t>
            </a:r>
            <a:r>
              <a:rPr lang="fr-FR" sz="2800" dirty="0" smtClean="0"/>
              <a:t> a 	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de </a:t>
            </a:r>
            <a:r>
              <a:rPr lang="fr-FR" sz="2800" dirty="0" err="1" smtClean="0"/>
              <a:t>propriedade</a:t>
            </a:r>
            <a:r>
              <a:rPr lang="fr-FR" sz="2800" dirty="0" smtClean="0"/>
              <a:t> e que data de 1995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6.2. </a:t>
            </a:r>
            <a:r>
              <a:rPr lang="fr-FR" sz="2800" b="1" dirty="0" err="1" smtClean="0"/>
              <a:t>Objetivos</a:t>
            </a:r>
            <a:r>
              <a:rPr lang="fr-FR" sz="2800" b="1" dirty="0" smtClean="0"/>
              <a:t> da OMC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96272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dirty="0" err="1" smtClean="0"/>
              <a:t>Contribuir</a:t>
            </a:r>
            <a:r>
              <a:rPr lang="fr-FR" sz="2800" dirty="0" smtClean="0"/>
              <a:t> para a </a:t>
            </a:r>
            <a:r>
              <a:rPr lang="fr-FR" sz="2800" dirty="0" err="1" smtClean="0"/>
              <a:t>liberalização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, </a:t>
            </a:r>
            <a:r>
              <a:rPr lang="fr-FR" sz="2800" dirty="0" err="1" smtClean="0"/>
              <a:t>evitando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</a:t>
            </a:r>
            <a:r>
              <a:rPr lang="fr-FR" sz="2800" dirty="0" err="1" smtClean="0"/>
              <a:t>secundários</a:t>
            </a:r>
            <a:r>
              <a:rPr lang="fr-FR" sz="2800" dirty="0" smtClean="0"/>
              <a:t> </a:t>
            </a:r>
            <a:r>
              <a:rPr lang="fr-FR" sz="2800" dirty="0" err="1" smtClean="0"/>
              <a:t>indesejáveis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748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Servir de </a:t>
            </a:r>
            <a:r>
              <a:rPr lang="fr-FR" sz="2800" dirty="0" err="1" smtClean="0"/>
              <a:t>sede</a:t>
            </a:r>
            <a:r>
              <a:rPr lang="fr-FR" sz="2800" dirty="0" smtClean="0"/>
              <a:t> </a:t>
            </a:r>
            <a:r>
              <a:rPr lang="fr-FR" sz="2800" dirty="0" err="1" smtClean="0"/>
              <a:t>institucional</a:t>
            </a:r>
            <a:r>
              <a:rPr lang="fr-FR" sz="2800" dirty="0" smtClean="0"/>
              <a:t> para as </a:t>
            </a:r>
            <a:r>
              <a:rPr lang="fr-FR" sz="2800" dirty="0" err="1" smtClean="0"/>
              <a:t>negociações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entre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</a:t>
            </a:r>
            <a:endParaRPr lang="pt-P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8430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dirty="0" err="1" smtClean="0"/>
              <a:t>Resolver</a:t>
            </a:r>
            <a:r>
              <a:rPr lang="fr-FR" sz="2800" dirty="0" smtClean="0"/>
              <a:t> </a:t>
            </a:r>
            <a:r>
              <a:rPr lang="fr-FR" sz="2800" dirty="0" err="1" smtClean="0"/>
              <a:t>diferendos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entre os </a:t>
            </a:r>
            <a:r>
              <a:rPr lang="fr-FR" sz="2800" dirty="0" err="1" smtClean="0"/>
              <a:t>diversos</a:t>
            </a:r>
            <a:r>
              <a:rPr lang="fr-FR" sz="2800" dirty="0" smtClean="0"/>
              <a:t>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 numa base </a:t>
            </a:r>
            <a:r>
              <a:rPr lang="fr-FR" sz="2800" dirty="0" err="1" smtClean="0"/>
              <a:t>jurídica</a:t>
            </a:r>
            <a:r>
              <a:rPr lang="fr-FR" sz="2800" dirty="0" smtClean="0"/>
              <a:t> de </a:t>
            </a:r>
            <a:r>
              <a:rPr lang="fr-FR" sz="2800" dirty="0" err="1" smtClean="0"/>
              <a:t>neutralidade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-36512" y="513918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dirty="0" err="1" smtClean="0"/>
              <a:t>Apoiar</a:t>
            </a:r>
            <a:r>
              <a:rPr lang="fr-FR" sz="2800" dirty="0" smtClean="0"/>
              <a:t> as </a:t>
            </a:r>
            <a:r>
              <a:rPr lang="fr-FR" sz="2800" dirty="0" err="1" smtClean="0"/>
              <a:t>políticas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nacionais</a:t>
            </a:r>
            <a:r>
              <a:rPr lang="fr-FR" sz="2800" dirty="0" smtClean="0"/>
              <a:t> dos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6.3. </a:t>
            </a:r>
            <a:r>
              <a:rPr lang="fr-FR" sz="2800" b="1" dirty="0" err="1" smtClean="0"/>
              <a:t>Princípios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que </a:t>
            </a:r>
            <a:r>
              <a:rPr lang="fr-FR" sz="2800" b="1" dirty="0" err="1" smtClean="0"/>
              <a:t>assenta</a:t>
            </a:r>
            <a:r>
              <a:rPr lang="fr-FR" sz="2800" b="1" dirty="0" smtClean="0"/>
              <a:t> a OMC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61311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b="1" dirty="0" err="1" smtClean="0"/>
              <a:t>Cláusula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nação</a:t>
            </a:r>
            <a:r>
              <a:rPr lang="fr-FR" sz="2800" b="1" dirty="0" smtClean="0"/>
              <a:t> mais </a:t>
            </a:r>
            <a:r>
              <a:rPr lang="fr-FR" sz="2800" b="1" dirty="0" err="1" smtClean="0"/>
              <a:t>favorecida</a:t>
            </a:r>
            <a:r>
              <a:rPr lang="fr-FR" sz="2800" dirty="0" smtClean="0"/>
              <a:t>: </a:t>
            </a:r>
            <a:r>
              <a:rPr lang="fr-FR" sz="2800" dirty="0" err="1" smtClean="0"/>
              <a:t>qualquer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membro</a:t>
            </a:r>
            <a:r>
              <a:rPr lang="fr-FR" sz="2800" dirty="0" smtClean="0"/>
              <a:t> que </a:t>
            </a:r>
            <a:r>
              <a:rPr lang="fr-FR" sz="2800" dirty="0" err="1" smtClean="0"/>
              <a:t>conceda</a:t>
            </a:r>
            <a:r>
              <a:rPr lang="fr-FR" sz="2800" dirty="0" smtClean="0"/>
              <a:t> a </a:t>
            </a:r>
            <a:r>
              <a:rPr lang="fr-FR" sz="2800" dirty="0" err="1" smtClean="0"/>
              <a:t>outro</a:t>
            </a:r>
            <a:r>
              <a:rPr lang="fr-FR" sz="2800" dirty="0" smtClean="0"/>
              <a:t> </a:t>
            </a:r>
            <a:r>
              <a:rPr lang="fr-FR" sz="2800" dirty="0" err="1" smtClean="0"/>
              <a:t>determinado</a:t>
            </a:r>
            <a:r>
              <a:rPr lang="fr-FR" sz="2800" dirty="0" smtClean="0"/>
              <a:t> </a:t>
            </a:r>
            <a:r>
              <a:rPr lang="fr-FR" sz="2800" dirty="0" err="1" smtClean="0"/>
              <a:t>privilégio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é </a:t>
            </a:r>
            <a:r>
              <a:rPr lang="fr-FR" sz="2800" dirty="0" err="1" smtClean="0"/>
              <a:t>obrigado</a:t>
            </a:r>
            <a:r>
              <a:rPr lang="fr-FR" sz="2800" dirty="0" smtClean="0"/>
              <a:t> a </a:t>
            </a:r>
            <a:r>
              <a:rPr lang="fr-FR" sz="2800" dirty="0" err="1" smtClean="0"/>
              <a:t>conceder</a:t>
            </a:r>
            <a:r>
              <a:rPr lang="fr-FR" sz="2800" dirty="0" smtClean="0"/>
              <a:t> o </a:t>
            </a:r>
            <a:r>
              <a:rPr lang="fr-FR" sz="2800" dirty="0" err="1" smtClean="0"/>
              <a:t>mesmo</a:t>
            </a:r>
            <a:r>
              <a:rPr lang="fr-FR" sz="2800" dirty="0" smtClean="0"/>
              <a:t> </a:t>
            </a:r>
            <a:r>
              <a:rPr lang="fr-FR" sz="2800" dirty="0" err="1" smtClean="0"/>
              <a:t>privilégio</a:t>
            </a:r>
            <a:r>
              <a:rPr lang="fr-FR" sz="2800" dirty="0" smtClean="0"/>
              <a:t> a </a:t>
            </a:r>
            <a:r>
              <a:rPr lang="fr-FR" sz="2800" dirty="0" err="1" smtClean="0"/>
              <a:t>todos</a:t>
            </a:r>
            <a:r>
              <a:rPr lang="fr-FR" sz="2800" dirty="0" smtClean="0"/>
              <a:t> os </a:t>
            </a:r>
            <a:r>
              <a:rPr lang="fr-FR" sz="2800" dirty="0" err="1" smtClean="0"/>
              <a:t>outros</a:t>
            </a:r>
            <a:r>
              <a:rPr lang="fr-FR" sz="2800" dirty="0" smtClean="0"/>
              <a:t>, </a:t>
            </a:r>
            <a:r>
              <a:rPr lang="fr-FR" sz="2800" dirty="0" err="1" smtClean="0"/>
              <a:t>salvo</a:t>
            </a:r>
            <a:r>
              <a:rPr lang="fr-FR" sz="2800" dirty="0" smtClean="0"/>
              <a:t> nos </a:t>
            </a:r>
            <a:r>
              <a:rPr lang="fr-FR" sz="2800" dirty="0" err="1" smtClean="0"/>
              <a:t>casos</a:t>
            </a:r>
            <a:r>
              <a:rPr lang="fr-FR" sz="2800" dirty="0" smtClean="0"/>
              <a:t> </a:t>
            </a:r>
            <a:r>
              <a:rPr lang="fr-FR" sz="2800" dirty="0" err="1" smtClean="0"/>
              <a:t>devidamente</a:t>
            </a:r>
            <a:r>
              <a:rPr lang="fr-FR" sz="2800" dirty="0" smtClean="0"/>
              <a:t> </a:t>
            </a:r>
            <a:r>
              <a:rPr lang="fr-FR" sz="2800" dirty="0" err="1" smtClean="0"/>
              <a:t>previstos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13339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b="1" dirty="0" err="1" smtClean="0"/>
              <a:t>Regra</a:t>
            </a:r>
            <a:r>
              <a:rPr lang="fr-FR" sz="2800" b="1" dirty="0" smtClean="0"/>
              <a:t> do </a:t>
            </a:r>
            <a:r>
              <a:rPr lang="fr-FR" sz="2800" b="1" dirty="0" err="1" smtClean="0"/>
              <a:t>tratamento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nacional</a:t>
            </a:r>
            <a:r>
              <a:rPr lang="fr-FR" sz="2800" dirty="0" smtClean="0"/>
              <a:t>: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vez</a:t>
            </a:r>
            <a:r>
              <a:rPr lang="fr-FR" sz="2800" dirty="0" smtClean="0"/>
              <a:t> </a:t>
            </a:r>
            <a:r>
              <a:rPr lang="fr-FR" sz="2800" dirty="0" err="1" smtClean="0"/>
              <a:t>autorizada</a:t>
            </a:r>
            <a:r>
              <a:rPr lang="fr-FR" sz="2800" dirty="0" smtClean="0"/>
              <a:t> a </a:t>
            </a:r>
            <a:r>
              <a:rPr lang="fr-FR" sz="2800" dirty="0" err="1" smtClean="0"/>
              <a:t>entrada</a:t>
            </a:r>
            <a:r>
              <a:rPr lang="fr-FR" sz="2800" dirty="0" smtClean="0"/>
              <a:t> de </a:t>
            </a:r>
            <a:r>
              <a:rPr lang="fr-FR" sz="2800" dirty="0" err="1" smtClean="0"/>
              <a:t>determinado</a:t>
            </a:r>
            <a:r>
              <a:rPr lang="fr-FR" sz="2800" dirty="0" smtClean="0"/>
              <a:t>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ou </a:t>
            </a:r>
            <a:r>
              <a:rPr lang="fr-FR" sz="2800" dirty="0" err="1" smtClean="0"/>
              <a:t>serviço</a:t>
            </a:r>
            <a:r>
              <a:rPr lang="fr-FR" sz="2800" dirty="0" smtClean="0"/>
              <a:t> no </a:t>
            </a:r>
            <a:r>
              <a:rPr lang="fr-FR" sz="2800" dirty="0" err="1" smtClean="0"/>
              <a:t>espaço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r>
              <a:rPr lang="fr-FR" sz="2800" dirty="0" smtClean="0"/>
              <a:t>, </a:t>
            </a:r>
            <a:r>
              <a:rPr lang="fr-FR" sz="2800" dirty="0" err="1" smtClean="0"/>
              <a:t>ficam</a:t>
            </a:r>
            <a:r>
              <a:rPr lang="fr-FR" sz="2800" dirty="0" smtClean="0"/>
              <a:t> </a:t>
            </a:r>
            <a:r>
              <a:rPr lang="fr-FR" sz="2800" dirty="0" err="1" smtClean="0"/>
              <a:t>proibidas</a:t>
            </a:r>
            <a:r>
              <a:rPr lang="fr-FR" sz="2800" dirty="0" smtClean="0"/>
              <a:t> </a:t>
            </a:r>
            <a:r>
              <a:rPr lang="fr-FR" sz="2800" dirty="0" err="1" smtClean="0"/>
              <a:t>quaisquer</a:t>
            </a:r>
            <a:r>
              <a:rPr lang="fr-FR" sz="2800" dirty="0" smtClean="0"/>
              <a:t> </a:t>
            </a:r>
            <a:r>
              <a:rPr lang="fr-FR" sz="2800" dirty="0" err="1" smtClean="0"/>
              <a:t>discriminações</a:t>
            </a:r>
            <a:r>
              <a:rPr lang="fr-FR" sz="2800" dirty="0" smtClean="0"/>
              <a:t> a </a:t>
            </a:r>
            <a:r>
              <a:rPr lang="fr-FR" sz="2800" dirty="0" err="1" smtClean="0"/>
              <a:t>favor</a:t>
            </a:r>
            <a:r>
              <a:rPr lang="fr-FR" sz="2800" dirty="0" smtClean="0"/>
              <a:t> dos </a:t>
            </a:r>
            <a:r>
              <a:rPr lang="fr-FR" sz="2800" dirty="0" err="1" smtClean="0"/>
              <a:t>produtos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nacionais</a:t>
            </a:r>
            <a:r>
              <a:rPr lang="fr-FR" sz="2800" dirty="0" smtClean="0"/>
              <a:t> </a:t>
            </a:r>
            <a:r>
              <a:rPr lang="fr-FR" sz="2800" dirty="0" err="1" smtClean="0"/>
              <a:t>concorrentes</a:t>
            </a:r>
            <a:r>
              <a:rPr lang="fr-FR" sz="2800" dirty="0" smtClean="0"/>
              <a:t> das </a:t>
            </a:r>
            <a:r>
              <a:rPr lang="fr-FR" sz="2800" dirty="0" err="1" smtClean="0"/>
              <a:t>importações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1668</TotalTime>
  <Words>2833</Words>
  <Application>Microsoft Office PowerPoint</Application>
  <PresentationFormat>Apresentação no Ecrã (4:3)</PresentationFormat>
  <Paragraphs>619</Paragraphs>
  <Slides>42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42</vt:i4>
      </vt:variant>
    </vt:vector>
  </HeadingPairs>
  <TitlesOfParts>
    <vt:vector size="43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329</cp:revision>
  <dcterms:created xsi:type="dcterms:W3CDTF">2015-06-22T19:08:08Z</dcterms:created>
  <dcterms:modified xsi:type="dcterms:W3CDTF">2015-09-05T08:59:11Z</dcterms:modified>
</cp:coreProperties>
</file>